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3" r:id="rId2"/>
    <p:sldId id="276" r:id="rId3"/>
    <p:sldId id="277" r:id="rId4"/>
    <p:sldId id="278" r:id="rId5"/>
    <p:sldId id="266" r:id="rId6"/>
    <p:sldId id="274" r:id="rId7"/>
    <p:sldId id="268" r:id="rId8"/>
    <p:sldId id="275" r:id="rId9"/>
    <p:sldId id="270" r:id="rId10"/>
    <p:sldId id="271" r:id="rId11"/>
    <p:sldId id="272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351" autoAdjust="0"/>
  </p:normalViewPr>
  <p:slideViewPr>
    <p:cSldViewPr snapToGrid="0">
      <p:cViewPr varScale="1">
        <p:scale>
          <a:sx n="82" d="100"/>
          <a:sy n="82" d="100"/>
        </p:scale>
        <p:origin x="120" y="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0565C-A0B0-4C48-BF3A-E81D23B0E1C9}" type="datetimeFigureOut">
              <a:rPr lang="ru-RU" smtClean="0"/>
              <a:t>вс 14.11.21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142BF-BCE7-453F-BE47-40683760F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211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142BF-BCE7-453F-BE47-40683760F25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94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D801-BBE8-4C43-9350-EA96B4539DAE}" type="datetimeFigureOut">
              <a:rPr lang="ru-RU" smtClean="0"/>
              <a:pPr/>
              <a:t>вс 14.11.21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5BB4-38A2-49D8-9953-5EA31987E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577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D801-BBE8-4C43-9350-EA96B4539DAE}" type="datetimeFigureOut">
              <a:rPr lang="ru-RU" smtClean="0"/>
              <a:pPr/>
              <a:t>вс 14.11.21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5BB4-38A2-49D8-9953-5EA31987E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564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D801-BBE8-4C43-9350-EA96B4539DAE}" type="datetimeFigureOut">
              <a:rPr lang="ru-RU" smtClean="0"/>
              <a:pPr/>
              <a:t>вс 14.11.21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5BB4-38A2-49D8-9953-5EA31987E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67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D801-BBE8-4C43-9350-EA96B4539DAE}" type="datetimeFigureOut">
              <a:rPr lang="ru-RU" smtClean="0"/>
              <a:pPr/>
              <a:t>вс 14.11.21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5BB4-38A2-49D8-9953-5EA31987E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75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D801-BBE8-4C43-9350-EA96B4539DAE}" type="datetimeFigureOut">
              <a:rPr lang="ru-RU" smtClean="0"/>
              <a:pPr/>
              <a:t>вс 14.11.21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5BB4-38A2-49D8-9953-5EA31987E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14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D801-BBE8-4C43-9350-EA96B4539DAE}" type="datetimeFigureOut">
              <a:rPr lang="ru-RU" smtClean="0"/>
              <a:pPr/>
              <a:t>вс 14.11.21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5BB4-38A2-49D8-9953-5EA31987E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124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D801-BBE8-4C43-9350-EA96B4539DAE}" type="datetimeFigureOut">
              <a:rPr lang="ru-RU" smtClean="0"/>
              <a:pPr/>
              <a:t>вс 14.11.21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5BB4-38A2-49D8-9953-5EA31987E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91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D801-BBE8-4C43-9350-EA96B4539DAE}" type="datetimeFigureOut">
              <a:rPr lang="ru-RU" smtClean="0"/>
              <a:pPr/>
              <a:t>вс 14.11.21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5BB4-38A2-49D8-9953-5EA31987E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306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D801-BBE8-4C43-9350-EA96B4539DAE}" type="datetimeFigureOut">
              <a:rPr lang="ru-RU" smtClean="0"/>
              <a:pPr/>
              <a:t>вс 14.11.21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5BB4-38A2-49D8-9953-5EA31987E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245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D801-BBE8-4C43-9350-EA96B4539DAE}" type="datetimeFigureOut">
              <a:rPr lang="ru-RU" smtClean="0"/>
              <a:pPr/>
              <a:t>вс 14.11.21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5BB4-38A2-49D8-9953-5EA31987E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32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D801-BBE8-4C43-9350-EA96B4539DAE}" type="datetimeFigureOut">
              <a:rPr lang="ru-RU" smtClean="0"/>
              <a:pPr/>
              <a:t>вс 14.11.21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5BB4-38A2-49D8-9953-5EA31987E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59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3D801-BBE8-4C43-9350-EA96B4539DAE}" type="datetimeFigureOut">
              <a:rPr lang="ru-RU" smtClean="0"/>
              <a:pPr/>
              <a:t>вс 14.11.21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E5BB4-38A2-49D8-9953-5EA31987E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58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26004" y="355534"/>
            <a:ext cx="7868372" cy="6463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НАУЧНАЯ (</a:t>
            </a:r>
            <a:r>
              <a:rPr kumimoji="0" lang="ru-RU" sz="2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ФИЗИЧЕСКАЯ</a:t>
            </a:r>
            <a:r>
              <a:rPr kumimoji="0" lang="ru-RU" sz="36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КАРТИНА МИРА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71251" y="939712"/>
            <a:ext cx="2156168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/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Материя</a:t>
            </a:r>
            <a:endParaRPr kumimoji="0" lang="ru-RU" sz="4000" b="1" i="0" u="none" strike="noStrike" kern="1200" cap="none" spc="0" normalizeH="0" baseline="0" noProof="0" dirty="0">
              <a:ln/>
              <a:solidFill>
                <a:srgbClr val="FFC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50703" y="1082263"/>
            <a:ext cx="1225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ru-RU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786456" y="1143818"/>
            <a:ext cx="11441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Природа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761061" y="1159207"/>
            <a:ext cx="1000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ru-RU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689855" y="1159207"/>
            <a:ext cx="7825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Мир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275861" y="1174837"/>
            <a:ext cx="859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ru-RU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world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16727" y="2215228"/>
            <a:ext cx="23530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(происходят, …)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97502" y="2123897"/>
            <a:ext cx="18165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normalizeH="0" baseline="0" noProof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Объекты</a:t>
            </a:r>
            <a:endParaRPr kumimoji="0" lang="ru-RU" sz="3200" b="1" i="0" u="none" strike="noStrike" kern="1200" normalizeH="0" baseline="0" noProof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uLnTx/>
              <a:uFillTx/>
              <a:latin typeface="Calibri" panose="020F0502020204030204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31137" y="2218135"/>
            <a:ext cx="2310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(существуют, …)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35201" y="2144187"/>
            <a:ext cx="17032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normalizeH="0" baseline="0" noProof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Явления</a:t>
            </a:r>
            <a:endParaRPr kumimoji="0" lang="ru-RU" sz="3200" b="1" i="0" u="none" strike="noStrike" kern="1200" normalizeH="0" baseline="0" noProof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uLnTx/>
              <a:uFillTx/>
              <a:latin typeface="Calibri" panose="020F0502020204030204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80058" y="3136881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30522" y="2928841"/>
            <a:ext cx="30528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Пространство</a:t>
            </a:r>
            <a:endParaRPr kumimoji="0" lang="ru-RU" sz="3200" b="1" i="0" u="none" strike="noStrike" kern="1200" cap="none" spc="0" normalizeH="0" baseline="0" noProof="0" dirty="0">
              <a:ln w="6600">
                <a:solidFill>
                  <a:srgbClr val="ED7D31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ED7D31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137309" y="3027373"/>
            <a:ext cx="12198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ru-RU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space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232945" y="2901413"/>
            <a:ext cx="16091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Время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772535" y="3008024"/>
            <a:ext cx="934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808879" y="3779257"/>
            <a:ext cx="20096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Геометрия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025298" y="3779257"/>
            <a:ext cx="19351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Механика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V="1">
            <a:off x="3914987" y="3399744"/>
            <a:ext cx="0" cy="5314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22" idx="1"/>
          </p:cNvCxnSpPr>
          <p:nvPr/>
        </p:nvCxnSpPr>
        <p:spPr>
          <a:xfrm flipH="1" flipV="1">
            <a:off x="4926331" y="3433113"/>
            <a:ext cx="1098967" cy="6385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7124265" y="3416987"/>
            <a:ext cx="910686" cy="5247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7758941" y="4606401"/>
            <a:ext cx="912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ru-RU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345960" y="4509427"/>
            <a:ext cx="22529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spc="50" normalizeH="0" baseline="0" noProof="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Вещество</a:t>
            </a:r>
            <a:endParaRPr kumimoji="0" lang="ru-RU" sz="3200" b="1" i="0" u="none" strike="noStrike" kern="1200" spc="50" normalizeH="0" baseline="0" noProof="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634774" y="4503274"/>
            <a:ext cx="1228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spc="50" normalizeH="0" baseline="0" noProof="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Поле</a:t>
            </a:r>
            <a:endParaRPr kumimoji="0" lang="ru-RU" sz="3200" b="1" i="0" u="none" strike="noStrike" kern="1200" spc="50" normalizeH="0" baseline="0" noProof="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459312" y="4568394"/>
            <a:ext cx="1750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ru-RU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substance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100124" y="5253506"/>
            <a:ext cx="13115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Химия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526183" y="5280501"/>
            <a:ext cx="1469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 flipV="1">
            <a:off x="6992870" y="4987852"/>
            <a:ext cx="0" cy="49187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36" idx="1"/>
          </p:cNvCxnSpPr>
          <p:nvPr/>
        </p:nvCxnSpPr>
        <p:spPr>
          <a:xfrm flipH="1" flipV="1">
            <a:off x="4045628" y="5000769"/>
            <a:ext cx="2480555" cy="5721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V="1">
            <a:off x="3908313" y="4943465"/>
            <a:ext cx="0" cy="49187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4112149" y="1490949"/>
            <a:ext cx="26795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материи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717893" y="5837577"/>
            <a:ext cx="3907480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/>
                <a:solidFill>
                  <a:srgbClr val="C00000"/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Взаимодействие</a:t>
            </a:r>
            <a:endParaRPr kumimoji="0" lang="ru-RU" sz="4000" b="1" i="0" u="none" strike="noStrike" kern="1200" cap="none" spc="0" normalizeH="0" baseline="0" noProof="0" dirty="0">
              <a:ln/>
              <a:solidFill>
                <a:srgbClr val="C00000"/>
              </a:solidFill>
              <a:effectLst>
                <a:glow rad="63500">
                  <a:srgbClr val="ED7D31">
                    <a:satMod val="175000"/>
                    <a:alpha val="40000"/>
                  </a:srgbClr>
                </a:glo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10800000" flipV="1">
            <a:off x="5531668" y="5685577"/>
            <a:ext cx="1104523" cy="280657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5531667" y="5006566"/>
            <a:ext cx="1294646" cy="950614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626096" y="5998464"/>
            <a:ext cx="1755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(</a:t>
            </a:r>
            <a:r>
              <a:rPr lang="en-US" sz="2400" i="1" dirty="0"/>
              <a:t>interaction</a:t>
            </a:r>
            <a:r>
              <a:rPr lang="ru-RU" sz="2400" i="1" dirty="0"/>
              <a:t>)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1721196" y="2942166"/>
            <a:ext cx="8007642" cy="637398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1718148" y="4477315"/>
            <a:ext cx="8007642" cy="637398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1563624" y="2113872"/>
            <a:ext cx="8677656" cy="637398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53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1" grpId="0"/>
      <p:bldP spid="12" grpId="0"/>
      <p:bldP spid="13" grpId="0"/>
      <p:bldP spid="15" grpId="0"/>
      <p:bldP spid="16" grpId="0"/>
      <p:bldP spid="16" grpId="1"/>
      <p:bldP spid="17" grpId="0"/>
      <p:bldP spid="18" grpId="0"/>
      <p:bldP spid="18" grpId="1"/>
      <p:bldP spid="20" grpId="0"/>
      <p:bldP spid="22" grpId="0"/>
      <p:bldP spid="31" grpId="0"/>
      <p:bldP spid="31" grpId="1"/>
      <p:bldP spid="32" grpId="0"/>
      <p:bldP spid="33" grpId="0"/>
      <p:bldP spid="34" grpId="0"/>
      <p:bldP spid="34" grpId="1"/>
      <p:bldP spid="35" grpId="0"/>
      <p:bldP spid="36" grpId="0"/>
      <p:bldP spid="42" grpId="0"/>
      <p:bldP spid="38" grpId="0"/>
      <p:bldP spid="2" grpId="0"/>
      <p:bldP spid="2" grpId="1"/>
      <p:bldP spid="43" grpId="0" animBg="1"/>
      <p:bldP spid="44" grpId="0" animBg="1"/>
      <p:bldP spid="4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88665" y="194809"/>
            <a:ext cx="23725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ОБЪЕКТЫ</a:t>
            </a:r>
            <a:endParaRPr lang="ru-RU" sz="40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C00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5005" y="4871773"/>
            <a:ext cx="129683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Масса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48747" y="4871783"/>
            <a:ext cx="2744982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Напряженность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62222" y="840498"/>
            <a:ext cx="12665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spc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ТЕЛО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4260" y="1609994"/>
            <a:ext cx="3647771" cy="5059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88290" algn="just" hangingPunct="0">
              <a:lnSpc>
                <a:spcPct val="112000"/>
              </a:lnSpc>
              <a:spcAft>
                <a:spcPts val="300"/>
              </a:spcAft>
              <a:tabLst>
                <a:tab pos="288290" algn="l"/>
                <a:tab pos="2682875" algn="l"/>
                <a:tab pos="27051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Основные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свойства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84260" y="4284848"/>
            <a:ext cx="3767553" cy="5059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88290" algn="just" hangingPunct="0">
              <a:lnSpc>
                <a:spcPct val="112000"/>
              </a:lnSpc>
              <a:spcAft>
                <a:spcPts val="300"/>
              </a:spcAft>
              <a:tabLst>
                <a:tab pos="288290" algn="l"/>
                <a:tab pos="2682875" algn="l"/>
                <a:tab pos="27051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Основные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величины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00334" y="2180812"/>
            <a:ext cx="984565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Форма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5005" y="5355451"/>
            <a:ext cx="1534203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Размеры, </a:t>
            </a:r>
            <a:r>
              <a:rPr lang="en-US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endParaRPr lang="ru-RU" sz="20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7962" y="2648487"/>
            <a:ext cx="1413336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Твердость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32364" y="823782"/>
            <a:ext cx="238398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spc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ВЕЩЕСТВО</a:t>
            </a:r>
            <a:endParaRPr lang="ru-RU" sz="3200" spc="100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10144" y="4848132"/>
            <a:ext cx="129683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Масса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10144" y="5320765"/>
            <a:ext cx="363458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Количество вещества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ar-AE" sz="24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۷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311717" y="1608444"/>
            <a:ext cx="3647771" cy="5059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88290" algn="just" hangingPunct="0">
              <a:lnSpc>
                <a:spcPct val="112000"/>
              </a:lnSpc>
              <a:spcAft>
                <a:spcPts val="300"/>
              </a:spcAft>
              <a:tabLst>
                <a:tab pos="288290" algn="l"/>
                <a:tab pos="2682875" algn="l"/>
                <a:tab pos="27051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Основные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свойства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358576" y="2198920"/>
            <a:ext cx="2053767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Наличие массы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352739" y="4269888"/>
            <a:ext cx="3767553" cy="5059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88290" algn="just" hangingPunct="0">
              <a:lnSpc>
                <a:spcPct val="112000"/>
              </a:lnSpc>
              <a:spcAft>
                <a:spcPts val="300"/>
              </a:spcAft>
              <a:tabLst>
                <a:tab pos="288290" algn="l"/>
                <a:tab pos="2682875" algn="l"/>
                <a:tab pos="27051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Основные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величины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358576" y="2694363"/>
            <a:ext cx="2835969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Агрегатные состояния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9529507" y="811922"/>
            <a:ext cx="12754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spc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ПОЛЕ</a:t>
            </a:r>
            <a:endParaRPr lang="ru-RU" sz="3200" spc="100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264608" y="1617964"/>
            <a:ext cx="3647771" cy="5059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88290" algn="just" hangingPunct="0">
              <a:lnSpc>
                <a:spcPct val="112000"/>
              </a:lnSpc>
              <a:spcAft>
                <a:spcPts val="300"/>
              </a:spcAft>
              <a:tabLst>
                <a:tab pos="288290" algn="l"/>
                <a:tab pos="2682875" algn="l"/>
                <a:tab pos="27051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Основные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свойства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8311467" y="2208440"/>
            <a:ext cx="1452129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Нет массы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305630" y="4279418"/>
            <a:ext cx="3767553" cy="5059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88290" algn="just" hangingPunct="0">
              <a:lnSpc>
                <a:spcPct val="112000"/>
              </a:lnSpc>
              <a:spcAft>
                <a:spcPts val="300"/>
              </a:spcAft>
              <a:tabLst>
                <a:tab pos="288290" algn="l"/>
                <a:tab pos="2682875" algn="l"/>
                <a:tab pos="27051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Основные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величины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8311467" y="2703883"/>
            <a:ext cx="1549911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 формы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8305630" y="3186455"/>
            <a:ext cx="3606749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Обеспечивает взаимодействие объектов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368096" y="3218237"/>
            <a:ext cx="2666692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него состоят тела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28638" y="888407"/>
            <a:ext cx="11001375" cy="49400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857749" y="930273"/>
            <a:ext cx="6286501" cy="412752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64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10" grpId="0"/>
      <p:bldP spid="11" grpId="0" animBg="1"/>
      <p:bldP spid="13" grpId="0" animBg="1"/>
      <p:bldP spid="15" grpId="0" animBg="1"/>
      <p:bldP spid="16" grpId="0" animBg="1"/>
      <p:bldP spid="17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94057" y="5498232"/>
            <a:ext cx="3907480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ru-RU" sz="4000" b="1" dirty="0">
                <a:ln/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Взаимодействие</a:t>
            </a:r>
            <a:endParaRPr lang="ru-RU" sz="4000" b="1" dirty="0">
              <a:ln/>
              <a:solidFill>
                <a:srgbClr val="C0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0003" y="5536809"/>
            <a:ext cx="38970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spc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ВЕЩЕСТВО (ТЕЛА)</a:t>
            </a:r>
            <a:endParaRPr lang="ru-RU" sz="3200" spc="100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9507" y="5581933"/>
            <a:ext cx="12754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spc="1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ПОЛЕ</a:t>
            </a:r>
            <a:endParaRPr lang="ru-RU" sz="3200" spc="100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13757" y="5546461"/>
            <a:ext cx="9638195" cy="707886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509546" y="3224265"/>
            <a:ext cx="1103187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Сила,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70702" y="481919"/>
            <a:ext cx="24670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ЯВЛЕНИЯ</a:t>
            </a:r>
            <a:endParaRPr lang="ru-RU" sz="3600" b="1" dirty="0">
              <a:ln w="12700">
                <a:solidFill>
                  <a:schemeClr val="accent5"/>
                </a:solidFill>
                <a:prstDash val="solid"/>
              </a:ln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31967" y="1265658"/>
            <a:ext cx="3907480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ru-RU" sz="4000" b="1" dirty="0">
                <a:ln/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Взаимодействие</a:t>
            </a:r>
            <a:endParaRPr lang="ru-RU" sz="4000" b="1" dirty="0">
              <a:ln/>
              <a:solidFill>
                <a:srgbClr val="C0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88871" y="1980249"/>
            <a:ext cx="836671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Все объекты взаимодействуют друг с другом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77389" y="2628961"/>
            <a:ext cx="3767553" cy="5059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88290" algn="just" hangingPunct="0">
              <a:lnSpc>
                <a:spcPct val="112000"/>
              </a:lnSpc>
              <a:spcAft>
                <a:spcPts val="300"/>
              </a:spcAft>
              <a:tabLst>
                <a:tab pos="288290" algn="l"/>
                <a:tab pos="2682875" algn="l"/>
                <a:tab pos="27051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Основные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величины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558146" y="3690957"/>
            <a:ext cx="3536033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Энергия (потенциальная),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endParaRPr lang="ru-RU" sz="20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18259" y="4229064"/>
            <a:ext cx="1219501" cy="5059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88290" algn="just" hangingPunct="0">
              <a:lnSpc>
                <a:spcPct val="112000"/>
              </a:lnSpc>
              <a:spcAft>
                <a:spcPts val="300"/>
              </a:spcAft>
              <a:tabLst>
                <a:tab pos="288290" algn="l"/>
                <a:tab pos="2682875" algn="l"/>
                <a:tab pos="27051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Закон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047949" y="4255734"/>
            <a:ext cx="3844591" cy="4726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88290" algn="just" hangingPunct="0">
              <a:lnSpc>
                <a:spcPct val="112000"/>
              </a:lnSpc>
              <a:spcAft>
                <a:spcPts val="300"/>
              </a:spcAft>
              <a:tabLst>
                <a:tab pos="288290" algn="l"/>
                <a:tab pos="2682875" algn="l"/>
                <a:tab pos="27051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Третий закон Ньютона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20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  <p:bldP spid="6" grpId="0" animBg="1"/>
      <p:bldP spid="7" grpId="0"/>
      <p:bldP spid="8" grpId="0"/>
      <p:bldP spid="10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32859" y="318085"/>
            <a:ext cx="3840282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300" normalizeH="0" noProof="0" dirty="0">
                <a:ln/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МАТЕРИЯ</a:t>
            </a:r>
            <a:endParaRPr kumimoji="0" lang="ru-RU" sz="5400" b="1" i="0" u="none" strike="noStrike" kern="1200" cap="none" spc="300" normalizeH="0" noProof="0" dirty="0">
              <a:ln/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794975" y="1853910"/>
            <a:ext cx="23261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normalizeH="0" baseline="0" noProof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Время </a:t>
            </a:r>
            <a:endParaRPr kumimoji="0" lang="ru-RU" sz="4800" b="1" i="0" u="none" strike="noStrike" kern="120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087610" y="1128797"/>
            <a:ext cx="26795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материи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343000" y="5514857"/>
            <a:ext cx="4306307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/>
                <a:solidFill>
                  <a:srgbClr val="C00000"/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Взаимодействие</a:t>
            </a:r>
            <a:endParaRPr kumimoji="0" lang="ru-RU" sz="4400" b="1" i="0" u="none" strike="noStrike" kern="1200" cap="none" spc="0" normalizeH="0" baseline="0" noProof="0" dirty="0">
              <a:ln/>
              <a:solidFill>
                <a:srgbClr val="C00000"/>
              </a:solidFill>
              <a:effectLst>
                <a:glow rad="63500">
                  <a:srgbClr val="ED7D31">
                    <a:satMod val="175000"/>
                    <a:alpha val="40000"/>
                  </a:srgbClr>
                </a:glo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716137" y="1866662"/>
            <a:ext cx="8739706" cy="894516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1764163" y="4149436"/>
            <a:ext cx="8691679" cy="817465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E05847F1-B7FD-4D58-9DF0-072BBD04F113}"/>
              </a:ext>
            </a:extLst>
          </p:cNvPr>
          <p:cNvSpPr/>
          <p:nvPr/>
        </p:nvSpPr>
        <p:spPr>
          <a:xfrm>
            <a:off x="2881667" y="4076867"/>
            <a:ext cx="256352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4800" b="1" i="0" u="none" strike="noStrike" kern="1200" cap="none" spc="0" normalizeH="0" baseline="0" noProof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Объекты</a:t>
            </a:r>
            <a:endParaRPr lang="ru-RU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593F05D-9AD1-4D6F-9A65-2C538E58A358}"/>
              </a:ext>
            </a:extLst>
          </p:cNvPr>
          <p:cNvSpPr/>
          <p:nvPr/>
        </p:nvSpPr>
        <p:spPr>
          <a:xfrm>
            <a:off x="1736157" y="1820192"/>
            <a:ext cx="50363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5400" b="1" i="0" u="none" strike="noStrike" kern="1200" cap="none" spc="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Пространство</a:t>
            </a:r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EC46FFBB-4944-47AA-8959-6C477B292468}"/>
              </a:ext>
            </a:extLst>
          </p:cNvPr>
          <p:cNvSpPr/>
          <p:nvPr/>
        </p:nvSpPr>
        <p:spPr>
          <a:xfrm>
            <a:off x="7735626" y="4030700"/>
            <a:ext cx="27402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5400" b="1" i="0" u="none" strike="noStrike" kern="1200" cap="none" spc="0" normalizeH="0" baseline="0" noProof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Явления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EA486CE-B197-4E5D-9C83-F09F09343887}"/>
              </a:ext>
            </a:extLst>
          </p:cNvPr>
          <p:cNvSpPr txBox="1"/>
          <p:nvPr/>
        </p:nvSpPr>
        <p:spPr>
          <a:xfrm>
            <a:off x="2360906" y="2870544"/>
            <a:ext cx="37290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В пространстве существуют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9BC7563-6B41-4B33-BF1A-A1CEC2B1B7C7}"/>
              </a:ext>
            </a:extLst>
          </p:cNvPr>
          <p:cNvSpPr txBox="1"/>
          <p:nvPr/>
        </p:nvSpPr>
        <p:spPr>
          <a:xfrm>
            <a:off x="7717478" y="2870544"/>
            <a:ext cx="26921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Во времени происходят</a:t>
            </a:r>
          </a:p>
        </p:txBody>
      </p:sp>
      <p:sp>
        <p:nvSpPr>
          <p:cNvPr id="48" name="Прямоугольник: скругленные углы 47">
            <a:extLst>
              <a:ext uri="{FF2B5EF4-FFF2-40B4-BE49-F238E27FC236}">
                <a16:creationId xmlns:a16="http://schemas.microsoft.com/office/drawing/2014/main" id="{2B26456B-DD9E-433D-A2EF-4D8C190B6635}"/>
              </a:ext>
            </a:extLst>
          </p:cNvPr>
          <p:cNvSpPr/>
          <p:nvPr/>
        </p:nvSpPr>
        <p:spPr>
          <a:xfrm>
            <a:off x="1262022" y="1652017"/>
            <a:ext cx="5715656" cy="368198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: скругленные углы 48">
            <a:extLst>
              <a:ext uri="{FF2B5EF4-FFF2-40B4-BE49-F238E27FC236}">
                <a16:creationId xmlns:a16="http://schemas.microsoft.com/office/drawing/2014/main" id="{2F572729-1A48-4310-9A91-6EB307513FEF}"/>
              </a:ext>
            </a:extLst>
          </p:cNvPr>
          <p:cNvSpPr/>
          <p:nvPr/>
        </p:nvSpPr>
        <p:spPr>
          <a:xfrm>
            <a:off x="7134148" y="1629716"/>
            <a:ext cx="3976910" cy="368198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50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42" grpId="0"/>
      <p:bldP spid="38" grpId="0"/>
      <p:bldP spid="43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2201003" y="1975345"/>
            <a:ext cx="32172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normalizeH="0" baseline="0" noProof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Вещество</a:t>
            </a:r>
            <a:endParaRPr kumimoji="0" lang="ru-RU" sz="4800" b="1" i="0" u="none" strike="noStrike" kern="120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Прямая со стрелкой 38"/>
          <p:cNvCxnSpPr>
            <a:cxnSpLocks/>
          </p:cNvCxnSpPr>
          <p:nvPr/>
        </p:nvCxnSpPr>
        <p:spPr>
          <a:xfrm flipH="1" flipV="1">
            <a:off x="4419600" y="2806343"/>
            <a:ext cx="1817738" cy="8981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4272018" y="3588764"/>
            <a:ext cx="4655826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>
                <a:ln/>
                <a:solidFill>
                  <a:srgbClr val="C00000"/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Взаимодействие</a:t>
            </a:r>
            <a:endParaRPr kumimoji="0" lang="ru-RU" sz="4800" b="1" i="0" u="none" strike="noStrike" kern="1200" cap="none" spc="0" normalizeH="0" baseline="0" noProof="0" dirty="0">
              <a:ln/>
              <a:solidFill>
                <a:srgbClr val="C00000"/>
              </a:solidFill>
              <a:effectLst>
                <a:glow rad="63500">
                  <a:srgbClr val="ED7D31">
                    <a:satMod val="175000"/>
                    <a:alpha val="40000"/>
                  </a:srgbClr>
                </a:glow>
              </a:effectLst>
              <a:uLnTx/>
              <a:uFillTx/>
              <a:latin typeface="Calibri" panose="020F0502020204030204"/>
            </a:endParaRPr>
          </a:p>
        </p:txBody>
      </p:sp>
      <p:cxnSp>
        <p:nvCxnSpPr>
          <p:cNvPr id="40" name="Прямая со стрелкой 39"/>
          <p:cNvCxnSpPr>
            <a:cxnSpLocks/>
          </p:cNvCxnSpPr>
          <p:nvPr/>
        </p:nvCxnSpPr>
        <p:spPr>
          <a:xfrm flipH="1">
            <a:off x="6412523" y="2831553"/>
            <a:ext cx="1805355" cy="872939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983355" y="1820823"/>
            <a:ext cx="8007642" cy="1185422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F8A455C8-EAE3-4DFD-9BD6-AA0E8FD6BF7A}"/>
              </a:ext>
            </a:extLst>
          </p:cNvPr>
          <p:cNvSpPr/>
          <p:nvPr/>
        </p:nvSpPr>
        <p:spPr>
          <a:xfrm>
            <a:off x="4715736" y="587452"/>
            <a:ext cx="30432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kumimoji="0" lang="ru-RU" sz="5400" b="1" i="0" u="none" strike="noStrike" kern="1200" normalizeH="0" baseline="0" noProof="0" dirty="0">
                <a:ln/>
                <a:solidFill>
                  <a:schemeClr val="accent3"/>
                </a:solidFill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Объекты</a:t>
            </a:r>
            <a:endParaRPr lang="ru-RU" sz="54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EDC90C22-3512-4737-9713-1C44D5268F9C}"/>
              </a:ext>
            </a:extLst>
          </p:cNvPr>
          <p:cNvSpPr/>
          <p:nvPr/>
        </p:nvSpPr>
        <p:spPr>
          <a:xfrm>
            <a:off x="7418657" y="1979788"/>
            <a:ext cx="19039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5400" b="1" i="0" u="none" strike="noStrike" kern="1200" cap="none" spc="0" normalizeH="0" baseline="0" noProof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Поле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985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8" grpId="0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4180058" y="1823901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86163" y="1531048"/>
            <a:ext cx="21024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Время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808879" y="2618676"/>
            <a:ext cx="20096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Геометрия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025298" y="2606953"/>
            <a:ext cx="19351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Механика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Прямая со стрелкой 23"/>
          <p:cNvCxnSpPr>
            <a:cxnSpLocks/>
          </p:cNvCxnSpPr>
          <p:nvPr/>
        </p:nvCxnSpPr>
        <p:spPr>
          <a:xfrm rot="10800000" flipV="1">
            <a:off x="3914987" y="2274332"/>
            <a:ext cx="0" cy="5314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cxnSpLocks/>
          </p:cNvCxnSpPr>
          <p:nvPr/>
        </p:nvCxnSpPr>
        <p:spPr>
          <a:xfrm>
            <a:off x="4922013" y="2294388"/>
            <a:ext cx="1762731" cy="43569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cxnSpLocks/>
          </p:cNvCxnSpPr>
          <p:nvPr/>
        </p:nvCxnSpPr>
        <p:spPr>
          <a:xfrm flipH="1">
            <a:off x="7186163" y="2279852"/>
            <a:ext cx="848788" cy="4740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3100124" y="4116371"/>
            <a:ext cx="13115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Химия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526183" y="4119920"/>
            <a:ext cx="1469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" name="Прямая со стрелкой 36"/>
          <p:cNvCxnSpPr>
            <a:cxnSpLocks/>
          </p:cNvCxnSpPr>
          <p:nvPr/>
        </p:nvCxnSpPr>
        <p:spPr>
          <a:xfrm>
            <a:off x="7356283" y="3897609"/>
            <a:ext cx="0" cy="36810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cxnSpLocks/>
            <a:endCxn id="36" idx="1"/>
          </p:cNvCxnSpPr>
          <p:nvPr/>
        </p:nvCxnSpPr>
        <p:spPr>
          <a:xfrm>
            <a:off x="4481208" y="3910525"/>
            <a:ext cx="2044975" cy="5017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cxnSpLocks/>
          </p:cNvCxnSpPr>
          <p:nvPr/>
        </p:nvCxnSpPr>
        <p:spPr>
          <a:xfrm>
            <a:off x="3908313" y="3888391"/>
            <a:ext cx="6673" cy="30186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3495156" y="4852841"/>
            <a:ext cx="4655826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>
                <a:ln/>
                <a:solidFill>
                  <a:srgbClr val="C00000"/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Взаимодействие</a:t>
            </a:r>
            <a:endParaRPr kumimoji="0" lang="ru-RU" sz="4800" b="1" i="0" u="none" strike="noStrike" kern="1200" cap="none" spc="0" normalizeH="0" baseline="0" noProof="0" dirty="0">
              <a:ln/>
              <a:solidFill>
                <a:srgbClr val="C00000"/>
              </a:solidFill>
              <a:effectLst>
                <a:glow rad="63500">
                  <a:srgbClr val="ED7D31">
                    <a:satMod val="175000"/>
                    <a:alpha val="40000"/>
                  </a:srgbClr>
                </a:glow>
              </a:effectLst>
              <a:uLnTx/>
              <a:uFillTx/>
              <a:latin typeface="Calibri" panose="020F0502020204030204"/>
            </a:endParaRPr>
          </a:p>
        </p:txBody>
      </p:sp>
      <p:cxnSp>
        <p:nvCxnSpPr>
          <p:cNvPr id="19" name="Прямая со стрелкой 18"/>
          <p:cNvCxnSpPr>
            <a:cxnSpLocks/>
          </p:cNvCxnSpPr>
          <p:nvPr/>
        </p:nvCxnSpPr>
        <p:spPr>
          <a:xfrm flipV="1">
            <a:off x="5475947" y="4560454"/>
            <a:ext cx="1050236" cy="301933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1721196" y="1629186"/>
            <a:ext cx="8007642" cy="637398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1718148" y="3258119"/>
            <a:ext cx="8007642" cy="637398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C44049F1-4A94-4C1C-99FA-91DE47B95CAE}"/>
              </a:ext>
            </a:extLst>
          </p:cNvPr>
          <p:cNvSpPr/>
          <p:nvPr/>
        </p:nvSpPr>
        <p:spPr>
          <a:xfrm>
            <a:off x="2048774" y="1534803"/>
            <a:ext cx="41356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4400" b="1" i="0" u="none" strike="noStrike" kern="1200" cap="none" spc="0" normalizeH="0" baseline="0" noProof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Пространство</a:t>
            </a:r>
            <a:endParaRPr lang="ru-RU" sz="4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F008D40-342B-4D1A-BC9C-E43F5EBEBA9A}"/>
              </a:ext>
            </a:extLst>
          </p:cNvPr>
          <p:cNvSpPr/>
          <p:nvPr/>
        </p:nvSpPr>
        <p:spPr>
          <a:xfrm>
            <a:off x="2863259" y="3161319"/>
            <a:ext cx="276537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48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Вещество</a:t>
            </a:r>
            <a:endParaRPr lang="ru-R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EBC71C4E-3FB1-4A56-9B65-FF950607FD9A}"/>
              </a:ext>
            </a:extLst>
          </p:cNvPr>
          <p:cNvSpPr/>
          <p:nvPr/>
        </p:nvSpPr>
        <p:spPr>
          <a:xfrm>
            <a:off x="6992870" y="3153367"/>
            <a:ext cx="150861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48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Поле</a:t>
            </a:r>
            <a:endParaRPr lang="ru-R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9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2" grpId="0"/>
      <p:bldP spid="35" grpId="0"/>
      <p:bldP spid="36" grpId="0"/>
      <p:bldP spid="38" grpId="0"/>
      <p:bldP spid="43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63879" y="162619"/>
            <a:ext cx="2752805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ru-RU" sz="4000" b="1" spc="200" dirty="0">
                <a:ln/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МАТЕРИЯ</a:t>
            </a:r>
            <a:endParaRPr lang="ru-RU" sz="4000" b="1" spc="200" dirty="0">
              <a:ln/>
              <a:solidFill>
                <a:schemeClr val="accent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25659" y="1838051"/>
            <a:ext cx="3609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(происходят во времени)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63118" y="1768779"/>
            <a:ext cx="18165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Объекты</a:t>
            </a:r>
            <a:endParaRPr lang="ru-RU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C00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53441" y="1834982"/>
            <a:ext cx="4006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(существуют в пространстве) 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28087" y="1775185"/>
            <a:ext cx="17032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Явления</a:t>
            </a:r>
            <a:endParaRPr lang="ru-RU" sz="3200" b="1" dirty="0">
              <a:ln w="12700">
                <a:solidFill>
                  <a:schemeClr val="accent5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364976" y="2473483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366722" y="904343"/>
            <a:ext cx="3576685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ПРОСТРАНСТВО</a:t>
            </a:r>
            <a:endParaRPr lang="ru-RU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780400" y="903208"/>
            <a:ext cx="177965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ВРЕМЯ</a:t>
            </a:r>
            <a:r>
              <a:rPr lang="ru-RU" sz="32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206161" y="2486420"/>
            <a:ext cx="268742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Характеристики 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145286" y="3600118"/>
            <a:ext cx="484657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Набор характеристик объекта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861851" y="4935217"/>
            <a:ext cx="9110949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Явление: Изменение состояния объекта – изменение характеристик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09913" y="877515"/>
            <a:ext cx="8007642" cy="637398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8480827" y="6030902"/>
            <a:ext cx="142725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spc="100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Законы</a:t>
            </a:r>
            <a:endParaRPr lang="ru-RU" sz="2800" b="1" spc="1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09244" y="1775185"/>
            <a:ext cx="11225929" cy="550116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94310" y="4217259"/>
            <a:ext cx="510729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Связь между характеристиками 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485271" y="6039821"/>
            <a:ext cx="535723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spc="100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Причинно-следственные связи</a:t>
            </a:r>
            <a:endParaRPr lang="ru-RU" sz="2800" b="1" spc="1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066912" y="3089402"/>
            <a:ext cx="171271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Качественные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754312" y="3104221"/>
            <a:ext cx="205255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Количественные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5035270" y="3091381"/>
            <a:ext cx="114775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свойства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9045653" y="3104713"/>
            <a:ext cx="123238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величины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8240969" y="3604808"/>
            <a:ext cx="187317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Состояние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555771" y="4219277"/>
            <a:ext cx="345434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Уравнение состояния</a:t>
            </a: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8001000" y="3849624"/>
            <a:ext cx="25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8802624" y="3288792"/>
            <a:ext cx="25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4785360" y="3285744"/>
            <a:ext cx="25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7293864" y="4450080"/>
            <a:ext cx="25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8016240" y="6288024"/>
            <a:ext cx="25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27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  <p:bldP spid="13" grpId="0"/>
      <p:bldP spid="15" grpId="0" animBg="1"/>
      <p:bldP spid="17" grpId="0" animBg="1"/>
      <p:bldP spid="43" grpId="0" animBg="1"/>
      <p:bldP spid="44" grpId="0" animBg="1"/>
      <p:bldP spid="46" grpId="0" animBg="1"/>
      <p:bldP spid="6" grpId="0" animBg="1"/>
      <p:bldP spid="30" grpId="0" animBg="1"/>
      <p:bldP spid="9" grpId="0" animBg="1"/>
      <p:bldP spid="29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9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63879" y="162619"/>
            <a:ext cx="2752805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200" normalizeH="0" baseline="0" noProof="0" dirty="0">
                <a:ln/>
                <a:solidFill>
                  <a:srgbClr val="FFC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МАТЕРИЯ</a:t>
            </a:r>
            <a:endParaRPr kumimoji="0" lang="ru-RU" sz="4000" b="1" i="0" u="none" strike="noStrike" kern="1200" cap="none" spc="200" normalizeH="0" baseline="0" noProof="0" dirty="0">
              <a:ln/>
              <a:solidFill>
                <a:srgbClr val="FFC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25659" y="3668607"/>
            <a:ext cx="3609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(происходят во времени)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3118" y="3599335"/>
            <a:ext cx="18165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50" normalizeH="0" baseline="0" noProof="0" dirty="0">
                <a:ln w="9525" cmpd="sng">
                  <a:solidFill>
                    <a:srgbClr val="5B9BD5"/>
                  </a:solidFill>
                  <a:prstDash val="solid"/>
                </a:ln>
                <a:solidFill>
                  <a:srgbClr val="C00000"/>
                </a:solidFill>
                <a:effectLst>
                  <a:glow rad="38100">
                    <a:srgbClr val="5B9BD5">
                      <a:alpha val="40000"/>
                    </a:srgbClr>
                  </a:glo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Объекты</a:t>
            </a:r>
            <a:endParaRPr kumimoji="0" lang="ru-RU" sz="3200" b="1" i="0" u="none" strike="noStrike" kern="1200" cap="none" spc="50" normalizeH="0" baseline="0" noProof="0" dirty="0">
              <a:ln w="9525" cmpd="sng">
                <a:solidFill>
                  <a:srgbClr val="5B9BD5"/>
                </a:solidFill>
                <a:prstDash val="solid"/>
              </a:ln>
              <a:solidFill>
                <a:srgbClr val="C00000"/>
              </a:solidFill>
              <a:effectLst>
                <a:glow rad="38100">
                  <a:srgbClr val="5B9BD5">
                    <a:alpha val="40000"/>
                  </a:srgbClr>
                </a:glo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53441" y="3665538"/>
            <a:ext cx="4006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(существуют в пространстве)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28087" y="3605741"/>
            <a:ext cx="17032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Явления</a:t>
            </a:r>
            <a:endParaRPr kumimoji="0" lang="ru-RU" sz="3200" b="1" i="0" u="none" strike="noStrike" kern="1200" cap="none" spc="0" normalizeH="0" baseline="0" noProof="0" dirty="0">
              <a:ln w="12700">
                <a:solidFill>
                  <a:srgbClr val="4472C4"/>
                </a:solidFill>
                <a:prstDash val="solid"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80058" y="4155857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87672" y="1749160"/>
            <a:ext cx="35766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ПРОСТРАНСТВО</a:t>
            </a:r>
            <a:endParaRPr kumimoji="0" lang="ru-RU" sz="3200" b="1" i="0" u="none" strike="noStrike" kern="1200" cap="none" spc="0" normalizeH="0" baseline="0" noProof="0" dirty="0">
              <a:ln w="6600">
                <a:solidFill>
                  <a:srgbClr val="ED7D31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ED7D31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441007" y="1749160"/>
            <a:ext cx="1779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ВРЕМЯ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398259" y="5485117"/>
            <a:ext cx="3534044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/>
                <a:solidFill>
                  <a:srgbClr val="C00000"/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Взаимодействие</a:t>
            </a:r>
            <a:endParaRPr kumimoji="0" lang="ru-RU" sz="3600" b="1" i="0" u="none" strike="noStrike" kern="1200" cap="none" spc="0" normalizeH="0" baseline="0" noProof="0" dirty="0">
              <a:ln/>
              <a:solidFill>
                <a:srgbClr val="C00000"/>
              </a:solidFill>
              <a:effectLst>
                <a:glow rad="63500">
                  <a:srgbClr val="ED7D31">
                    <a:satMod val="175000"/>
                    <a:alpha val="40000"/>
                  </a:srgbClr>
                </a:glo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09244" y="4241262"/>
            <a:ext cx="399462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Набор характеристик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688941" y="4240315"/>
            <a:ext cx="1803955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Состояние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784113" y="935670"/>
            <a:ext cx="5771645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Базовые характеристики (величины)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894793" y="4241507"/>
            <a:ext cx="4858189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Изменение состояния объекта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674095" y="2956613"/>
            <a:ext cx="2680137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Направление (угол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l-GR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α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726568" y="2699323"/>
            <a:ext cx="4870564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Момент времени, интервал времени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39422" y="5555155"/>
            <a:ext cx="34588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10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ВЕЩЕСТВО (ТЕЛА)</a:t>
            </a:r>
            <a:endParaRPr kumimoji="0" lang="ru-RU" sz="2800" b="0" i="0" u="none" strike="noStrike" kern="1200" cap="none" spc="100" normalizeH="0" baseline="0" noProof="0" dirty="0">
              <a:ln w="22225">
                <a:solidFill>
                  <a:srgbClr val="ED7D31"/>
                </a:solidFill>
                <a:prstDash val="solid"/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551887" y="5566761"/>
            <a:ext cx="11449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10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ПОЛЕ</a:t>
            </a:r>
            <a:endParaRPr kumimoji="0" lang="ru-RU" sz="2800" b="0" i="0" u="none" strike="noStrike" kern="1200" cap="none" spc="100" normalizeH="0" baseline="0" noProof="0" dirty="0">
              <a:ln w="22225">
                <a:solidFill>
                  <a:srgbClr val="ED7D31"/>
                </a:solidFill>
                <a:prstDash val="solid"/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50721" y="1722295"/>
            <a:ext cx="8007642" cy="637398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320324" y="6331021"/>
            <a:ext cx="436670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Масса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(количество вещества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l-GR" sz="20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ν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305376" y="6376145"/>
            <a:ext cx="2744982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Напряженность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392137" y="2957694"/>
            <a:ext cx="1353256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Вектор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20324" y="5485117"/>
            <a:ext cx="9638195" cy="707886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489283" y="4830949"/>
            <a:ext cx="142725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Законы</a:t>
            </a:r>
            <a:endParaRPr kumimoji="0" lang="ru-RU" sz="2800" b="1" i="0" u="none" strike="noStrike" kern="1200" cap="none" spc="10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444610" y="6322164"/>
            <a:ext cx="1103187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Сила,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09244" y="3605741"/>
            <a:ext cx="11225929" cy="550116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76256" y="2551909"/>
            <a:ext cx="204979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Координаты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xyz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56861" y="2548131"/>
            <a:ext cx="177741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Расстояние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79579" y="4827686"/>
            <a:ext cx="535723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Причинно-следственные связи</a:t>
            </a:r>
            <a:endParaRPr kumimoji="0" lang="ru-RU" sz="2800" b="1" i="0" u="none" strike="noStrike" kern="1200" cap="none" spc="10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2" name="Прямая со стрелкой 21"/>
          <p:cNvCxnSpPr>
            <a:stCxn id="29" idx="3"/>
            <a:endCxn id="30" idx="1"/>
          </p:cNvCxnSpPr>
          <p:nvPr/>
        </p:nvCxnSpPr>
        <p:spPr>
          <a:xfrm>
            <a:off x="7936815" y="5089296"/>
            <a:ext cx="552468" cy="3263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2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  <p:bldP spid="13" grpId="0"/>
      <p:bldP spid="15" grpId="0"/>
      <p:bldP spid="17" grpId="0"/>
      <p:bldP spid="38" grpId="0"/>
      <p:bldP spid="43" grpId="0" animBg="1"/>
      <p:bldP spid="44" grpId="0" animBg="1"/>
      <p:bldP spid="45" grpId="0" animBg="1"/>
      <p:bldP spid="46" grpId="0" animBg="1"/>
      <p:bldP spid="19" grpId="0" animBg="1"/>
      <p:bldP spid="20" grpId="0" animBg="1"/>
      <p:bldP spid="5" grpId="0"/>
      <p:bldP spid="24" grpId="0"/>
      <p:bldP spid="6" grpId="0" animBg="1"/>
      <p:bldP spid="26" grpId="0" animBg="1"/>
      <p:bldP spid="27" grpId="0" animBg="1"/>
      <p:bldP spid="28" grpId="0" animBg="1"/>
      <p:bldP spid="7" grpId="0" animBg="1"/>
      <p:bldP spid="30" grpId="0" animBg="1"/>
      <p:bldP spid="31" grpId="0" animBg="1"/>
      <p:bldP spid="9" grpId="0" animBg="1"/>
      <p:bldP spid="2" grpId="0" animBg="1"/>
      <p:bldP spid="3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6018" y="261689"/>
            <a:ext cx="35766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ПРОСТРАНСТВО</a:t>
            </a:r>
            <a:endParaRPr lang="ru-RU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0070" y="936533"/>
            <a:ext cx="11098529" cy="9541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288290" hangingPunct="0">
              <a:tabLst>
                <a:tab pos="288290" algn="l"/>
                <a:tab pos="2682875" algn="l"/>
                <a:tab pos="270510" algn="l"/>
              </a:tabLst>
            </a:pP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Пространство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– форма материи, в которой сосуществуют все объекты (тела, вещества, физические поля и т.д.). 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6540" y="1888863"/>
            <a:ext cx="103429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Основные </a:t>
            </a:r>
            <a:r>
              <a:rPr lang="ru-RU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свойства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00785" y="2465203"/>
            <a:ext cx="2305183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Трехмерность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8453" y="3836655"/>
            <a:ext cx="2389067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Однородность 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55034" y="5521177"/>
            <a:ext cx="2301207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Изотропность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045714" y="2473559"/>
            <a:ext cx="8670036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свойство пространства, заключающееся в том, что положение точки в нем может быть однозначно задано набором из трех чисел – координат.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036570" y="3836828"/>
            <a:ext cx="8656320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hangingPunct="0">
              <a:tabLst>
                <a:tab pos="288290" algn="l"/>
                <a:tab pos="2682875" algn="l"/>
                <a:tab pos="270510" algn="l"/>
              </a:tabLst>
            </a:pP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свойство пространства, заключающееся в том, что все его части равноправны (любое явление природы при заданных начальных условиях протекает одинаково в любой части пространства).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36570" y="5504795"/>
            <a:ext cx="866775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свойство пространства, заключающееся в том, что все направления в нем равно­значны (отсутствуют выделенные каким-либо образом направления).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4676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6018" y="261689"/>
            <a:ext cx="35766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ПРОСТРАНСТВО</a:t>
            </a:r>
            <a:endParaRPr lang="ru-RU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85978" y="915571"/>
            <a:ext cx="36481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normalizeH="0" baseline="0" noProof="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Системы координат</a:t>
            </a:r>
            <a:endParaRPr kumimoji="0" lang="ru-RU" sz="3200" i="0" u="none" strike="noStrike" kern="1200" normalizeH="0" baseline="0" noProof="0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01218" y="1399441"/>
            <a:ext cx="4019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normalizeH="0" baseline="0" noProof="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Прямоугольная</a:t>
            </a:r>
            <a:r>
              <a:rPr kumimoji="0" lang="ru-RU" sz="2400" i="0" u="none" strike="noStrike" kern="1200" normalizeH="0" noProof="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декартова СК</a:t>
            </a:r>
            <a:endParaRPr kumimoji="0" lang="ru-RU" sz="2400" i="0" u="none" strike="noStrike" kern="1200" normalizeH="0" baseline="0" noProof="0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89788" y="2553871"/>
            <a:ext cx="63391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normalizeH="0" baseline="0" noProof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Базовые геометрические объекты</a:t>
            </a:r>
            <a:endParaRPr kumimoji="0" lang="ru-RU" sz="3200" i="0" u="none" strike="noStrike" kern="1200" normalizeH="0" baseline="0" noProof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16458" y="3026311"/>
            <a:ext cx="1176541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normalizeH="0" baseline="0" noProof="0" dirty="0">
                <a:ln/>
                <a:solidFill>
                  <a:schemeClr val="accent2">
                    <a:lumMod val="50000"/>
                  </a:schemeClr>
                </a:solidFill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Точка</a:t>
            </a:r>
            <a:endParaRPr kumimoji="0" lang="ru-RU" sz="3200" b="1" i="0" u="none" strike="noStrike" kern="1200" normalizeH="0" baseline="0" noProof="0" dirty="0">
              <a:ln/>
              <a:solidFill>
                <a:schemeClr val="accent2">
                  <a:lumMod val="50000"/>
                </a:schemeClr>
              </a:solidFill>
              <a:uLnTx/>
              <a:uFillTx/>
              <a:latin typeface="Calibri" panose="020F0502020204030204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65988" y="3464461"/>
            <a:ext cx="1330814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normalizeH="0" baseline="0" noProof="0" dirty="0">
                <a:ln/>
                <a:solidFill>
                  <a:schemeClr val="accent3"/>
                </a:solidFill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Линия</a:t>
            </a:r>
            <a:endParaRPr kumimoji="0" lang="ru-RU" sz="3200" b="1" i="0" u="none" strike="noStrike" kern="1200" normalizeH="0" baseline="0" noProof="0" dirty="0">
              <a:ln/>
              <a:solidFill>
                <a:schemeClr val="accent3"/>
              </a:solidFill>
              <a:uLnTx/>
              <a:uFillTx/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5838" y="4062631"/>
            <a:ext cx="15172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normalizeH="0" baseline="0" noProof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Плоскость</a:t>
            </a:r>
            <a:endParaRPr kumimoji="0" lang="ru-RU" sz="2400" i="0" u="none" strike="noStrike" kern="1200" normalizeH="0" baseline="0" noProof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39318" y="4489351"/>
            <a:ext cx="992772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normalizeH="0" baseline="0" noProof="0" dirty="0">
                <a:ln/>
                <a:solidFill>
                  <a:schemeClr val="accent2">
                    <a:lumMod val="75000"/>
                  </a:schemeClr>
                </a:solidFill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Тело</a:t>
            </a:r>
            <a:endParaRPr kumimoji="0" lang="ru-RU" sz="3200" b="1" i="0" u="none" strike="noStrike" kern="1200" normalizeH="0" baseline="0" noProof="0" dirty="0">
              <a:ln/>
              <a:solidFill>
                <a:schemeClr val="accent2">
                  <a:lumMod val="75000"/>
                </a:schemeClr>
              </a:solidFill>
              <a:uLnTx/>
              <a:uFillTx/>
              <a:latin typeface="Calibri" panose="020F0502020204030204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81428" y="3548281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normalizeH="0" baseline="0" noProof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Прямая</a:t>
            </a:r>
            <a:endParaRPr kumimoji="0" lang="ru-RU" sz="2400" i="0" u="none" strike="noStrike" kern="1200" normalizeH="0" baseline="0" noProof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42538" y="3552091"/>
            <a:ext cx="1761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Окружность</a:t>
            </a:r>
            <a:endParaRPr kumimoji="0" lang="ru-RU" sz="2400" i="0" u="none" strike="noStrike" kern="1200" normalizeH="0" baseline="0" noProof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50748" y="3975001"/>
            <a:ext cx="25298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spc="50" normalizeH="0" baseline="0" noProof="0" dirty="0">
                <a:ln w="0"/>
                <a:solidFill>
                  <a:schemeClr val="accent2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Поверхность</a:t>
            </a:r>
            <a:endParaRPr kumimoji="0" lang="ru-RU" sz="3200" b="1" i="0" u="none" strike="noStrike" kern="1200" spc="50" normalizeH="0" baseline="0" noProof="0" dirty="0">
              <a:ln w="0"/>
              <a:solidFill>
                <a:schemeClr val="accent2">
                  <a:lumMod val="7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Calibri" panose="020F0502020204030204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13348" y="4085491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normalizeH="0" baseline="0" noProof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Сфера</a:t>
            </a:r>
            <a:endParaRPr kumimoji="0" lang="ru-RU" sz="2400" i="0" u="none" strike="noStrike" kern="1200" normalizeH="0" baseline="0" noProof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92858" y="4565551"/>
            <a:ext cx="13708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normalizeH="0" baseline="0" noProof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Цилиндр</a:t>
            </a:r>
            <a:endParaRPr kumimoji="0" lang="ru-RU" sz="2400" i="0" u="none" strike="noStrike" kern="1200" normalizeH="0" baseline="0" noProof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88948" y="4573171"/>
            <a:ext cx="7617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normalizeH="0" baseline="0" noProof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Шар</a:t>
            </a:r>
            <a:endParaRPr kumimoji="0" lang="ru-RU" sz="2400" i="0" u="none" strike="noStrike" kern="1200" normalizeH="0" baseline="0" noProof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90098" y="4607461"/>
            <a:ext cx="6472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normalizeH="0" baseline="0" noProof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Куб</a:t>
            </a:r>
            <a:endParaRPr kumimoji="0" lang="ru-RU" sz="2400" i="0" u="none" strike="noStrike" kern="1200" normalizeH="0" baseline="0" noProof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5558" y="4055011"/>
            <a:ext cx="13708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normalizeH="0" baseline="0" noProof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Цилиндр</a:t>
            </a:r>
            <a:endParaRPr kumimoji="0" lang="ru-RU" sz="2400" i="0" u="none" strike="noStrike" kern="1200" normalizeH="0" baseline="0" noProof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64458" y="4576981"/>
            <a:ext cx="2414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normalizeH="0" baseline="0" noProof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Параллелепипед</a:t>
            </a:r>
            <a:endParaRPr kumimoji="0" lang="ru-RU" sz="2400" i="0" u="none" strike="noStrike" kern="1200" normalizeH="0" baseline="0" noProof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57138" y="4580791"/>
            <a:ext cx="45562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normalizeH="0" baseline="0" noProof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Прямоугольный параллелепипед</a:t>
            </a:r>
            <a:endParaRPr kumimoji="0" lang="ru-RU" sz="2400" i="0" u="none" strike="noStrike" kern="1200" normalizeH="0" baseline="0" noProof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0879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3" grpId="1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67753" y="391661"/>
            <a:ext cx="1779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ВРЕМЯ</a:t>
            </a:r>
            <a:r>
              <a:rPr lang="ru-RU" sz="32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6046" y="1176377"/>
            <a:ext cx="980241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Время</a:t>
            </a:r>
            <a:r>
              <a:rPr lang="ru-RU" sz="2400" b="1" i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– </a:t>
            </a:r>
            <a:r>
              <a:rPr lang="ru-RU" sz="24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форма материи, в которой происходят все процессы (явления).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9226" y="1872215"/>
            <a:ext cx="3647771" cy="5059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88290" algn="just" hangingPunct="0">
              <a:lnSpc>
                <a:spcPct val="112000"/>
              </a:lnSpc>
              <a:spcAft>
                <a:spcPts val="300"/>
              </a:spcAft>
              <a:tabLst>
                <a:tab pos="288290" algn="l"/>
                <a:tab pos="2682875" algn="l"/>
                <a:tab pos="27051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Основные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свойства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98088" y="4209859"/>
            <a:ext cx="228908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Одномерность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7383" y="2518459"/>
            <a:ext cx="233525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Однородность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6272" y="5172814"/>
            <a:ext cx="241412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Необратимость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42310" y="2520226"/>
            <a:ext cx="7993380" cy="1569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свойство времени, заключающееся в том, что все его части (промежутки времени) равноправны (любое явление природы при заданных начальных условиях протекает одинаково, когда бы это ни происходило)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88030" y="5134934"/>
            <a:ext cx="8016240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hangingPunct="0">
              <a:tabLst>
                <a:tab pos="288290" algn="l"/>
                <a:tab pos="2682875" algn="l"/>
                <a:tab pos="270510" algn="l"/>
                <a:tab pos="630555" algn="l"/>
              </a:tabLst>
            </a:pP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свойство времени, заключающееся в том, что оно изменяется только в одном направлении (от прошлого к будущему).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68980" y="4190054"/>
            <a:ext cx="801624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hangingPunct="0">
              <a:tabLst>
                <a:tab pos="288290" algn="l"/>
                <a:tab pos="2682875" algn="l"/>
                <a:tab pos="270510" algn="l"/>
                <a:tab pos="630555" algn="l"/>
              </a:tabLst>
            </a:pP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свойство времени, заключающееся в том, что оно имеет только одно измерение – момент времени.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80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514</Words>
  <Application>Microsoft Office PowerPoint</Application>
  <PresentationFormat>Широкоэкранный</PresentationFormat>
  <Paragraphs>166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 Ивлев</dc:creator>
  <cp:lastModifiedBy>Deda</cp:lastModifiedBy>
  <cp:revision>48</cp:revision>
  <dcterms:created xsi:type="dcterms:W3CDTF">2019-11-20T15:10:24Z</dcterms:created>
  <dcterms:modified xsi:type="dcterms:W3CDTF">2021-11-14T15:58:29Z</dcterms:modified>
</cp:coreProperties>
</file>